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3" Type="http://schemas.openxmlformats.org/officeDocument/2006/relationships/viewProps" Target="viewProps.xml" /><Relationship Id="rId1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5" Type="http://schemas.openxmlformats.org/officeDocument/2006/relationships/tableStyles" Target="tableStyles.xml" /><Relationship Id="rId14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Spatial Evolution of Solar Wind Discontinuities in the Outer Heliosphere: JUNO and 1AU-missions Observations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Zijin Zhang</a:t>
            </a:r>
            <a:br/>
            <a:r>
              <a:rPr/>
              <a:t>Anton V. Artemyev</a:t>
            </a:r>
            <a:br/>
            <a:r>
              <a:rPr/>
              <a:t>Vassilis Angelopoulos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Results - Current density and thickness</a:t>
            </a:r>
          </a:p>
        </p:txBody>
      </p:sp>
      <p:pic>
        <p:nvPicPr>
          <p:cNvPr descr="../figures/l_j_fit_xscale_lo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270000"/>
            <a:ext cx="8229600" cy="274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7: Distribution of various properties of IDs observed by Juno grouped by the radial distance from the Sun. Panel (a) thickness, (b) normalized thickness, (c) current density, (d) normalized current density.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Introduction</a:t>
            </a:r>
          </a:p>
        </p:txBody>
      </p:sp>
      <p:pic>
        <p:nvPicPr>
          <p:cNvPr descr="../figures/fig_exampl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79700" y="1193800"/>
            <a:ext cx="3784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1: Examples of IDs from ARTEMIS, STEREO, and Wind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How do solar wind discontinuities evolve over radial distances from the Sun?</a:t>
            </a:r>
          </a:p>
          <a:p>
            <a:pPr lvl="0" indent="0" marL="0">
              <a:buNone/>
            </a:pPr>
            <a:r>
              <a:rPr/>
              <a:t>Juno during its five-year cruise phase (2011-2016) to Jupiter provides a unique opportunity!</a:t>
            </a:r>
          </a:p>
          <a:p>
            <a:pPr lvl="0" indent="0" marL="0">
              <a:buNone/>
            </a:pPr>
            <a:r>
              <a:rPr/>
              <a:t>=&gt; </a:t>
            </a:r>
            <a:r>
              <a:rPr b="1"/>
              <a:t>What are the physical mechanisms behind their formation and evolution?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Overview</a:t>
            </a:r>
          </a:p>
        </p:txBody>
      </p:sp>
      <p:pic>
        <p:nvPicPr>
          <p:cNvPr descr="../figures/fig_overview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435100" y="1193800"/>
            <a:ext cx="6261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Overview. </a:t>
            </a:r>
            <a:r>
              <a:rPr b="1"/>
              <a:t>a,</a:t>
            </a:r>
            <a:r>
              <a:rPr/>
              <a:t> Juno’s orbit during its cruise phase (2011-2016). </a:t>
            </a:r>
            <a:r>
              <a:rPr b="1"/>
              <a:t>b,</a:t>
            </a:r>
            <a:r>
              <a:rPr/>
              <a:t> Difference in heliographic longitude between Juno and 1-AU missions. </a:t>
            </a:r>
            <a:r>
              <a:rPr b="1"/>
              <a:t>c,</a:t>
            </a:r>
            <a:r>
              <a:rPr/>
              <a:t> monthly and smoothed sunspot numbers. </a:t>
            </a:r>
            <a:r>
              <a:rPr b="1"/>
              <a:t>d-g,</a:t>
            </a:r>
            <a:r>
              <a:rPr/>
              <a:t> solar wind plasma density and speed from Near-Earth (OMNI) and STEREO-A missions.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Temporal variations of SWDs</a:t>
            </a:r>
          </a:p>
        </p:txBody>
      </p:sp>
      <p:pic>
        <p:nvPicPr>
          <p:cNvPr descr="../figures/wind_distribution_tim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600200"/>
            <a:ext cx="8229600" cy="2057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3: Distribution of various properties of IDs observed by Wind mission grouped by the year of observation. Panel (a) thickness, (b) normalized thickness, (c) current density, (d) normalized current density.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figures/sw_paramters_tim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600200"/>
            <a:ext cx="8229600" cy="2057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" name="TextBox 3"/>
              <p:cNvSpPr txBox="1"/>
              <p:nvPr/>
            </p:nvSpPr>
            <p:spPr>
              <a:xfrm>
                <a:off x="457200" y="4076700"/>
                <a:ext cx="8229600" cy="508000"/>
              </a:xfrm>
              <a:prstGeom prst="rect">
                <a:avLst/>
              </a:prstGeom>
              <a:noFill/>
            </p:spPr>
            <p:txBody>
              <a:bodyPr/>
              <a:lstStyle/>
              <a:p>
                <a:pPr lvl="0" indent="0" marL="0" algn="ctr">
                  <a:buNone/>
                </a:pPr>
                <a:r>
                  <a:rPr/>
                  <a:t>Figure 4: Solar wind parameters associated with the IDs observed by 1AU satellites (Wind, ARTEMIS and STEREO-A) grouped by the year of observation. Panel (a) solar wind density, (b) magnetic field, (c) fitted magnetic field </a:t>
                </a:r>
                <a14:m>
                  <m:oMath xmlns:m="http://schemas.openxmlformats.org/officeDocument/2006/math">
                    <m:r>
                      <m:t>A</m:t>
                    </m:r>
                  </m:oMath>
                </a14:m>
                <a:r>
                  <a:rPr/>
                  <a:t> in Equation 1.</a:t>
                </a:r>
              </a:p>
            </p:txBody>
          </p:sp>
        </mc:Choice>
      </mc:AlternateContent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Dataset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93800"/>
          <a:ext cx="8229600" cy="3390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Mission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δt(B)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δt(plasma)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Juno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1 Hz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1 hour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ARTEMIS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5 Hz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0.25 Hz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WIND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11 Hz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1 Hz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STEREO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 Hz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1 min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 Placeholder 3"/>
              <p:cNvSpPr>
                <a:spLocks noGrp="1"/>
              </p:cNvSpPr>
              <p:nvPr>
                <p:ph idx="2" sz="half" type="body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B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t</m:t>
                          </m:r>
                          <m:r>
                            <m:rPr>
                              <m:sty m:val="p"/>
                            </m:rPr>
                            <m:t>;</m:t>
                          </m:r>
                          <m:r>
                            <m:t>A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μ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t>σ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rPr>
                              <m:sty m:val="p"/>
                            </m:rPr>
                            <m:t>f</m:t>
                          </m:r>
                          <m:r>
                            <m:rPr>
                              <m:sty m:val="p"/>
                            </m:rPr>
                            <m:t>o</m:t>
                          </m:r>
                          <m:r>
                            <m:rPr>
                              <m:sty m:val="p"/>
                            </m:rPr>
                            <m:t>r</m:t>
                          </m:r>
                          <m:r>
                            <m:rPr>
                              <m:sty m:val="p"/>
                            </m:rPr>
                            <m:t>m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rPr>
                              <m:sty m:val="p"/>
                            </m:rPr>
                            <m:t>l</m:t>
                          </m:r>
                          <m:r>
                            <m:rPr>
                              <m:sty m:val="p"/>
                            </m:rPr>
                            <m:t>o</m:t>
                          </m:r>
                          <m:r>
                            <m:rPr>
                              <m:sty m:val="p"/>
                            </m:rPr>
                            <m:t>g</m:t>
                          </m:r>
                          <m:r>
                            <m:rPr>
                              <m:sty m:val="p"/>
                            </m:rPr>
                            <m:t>i</m:t>
                          </m:r>
                          <m:r>
                            <m:rPr>
                              <m:sty m:val="p"/>
                            </m:rPr>
                            <m:t>s</m:t>
                          </m:r>
                          <m:r>
                            <m:rPr>
                              <m:sty m:val="p"/>
                            </m:rPr>
                            <m:t>t</m:t>
                          </m:r>
                          <m:r>
                            <m:rPr>
                              <m:sty m:val="p"/>
                            </m:rPr>
                            <m:t>i</m:t>
                          </m:r>
                          <m:r>
                            <m:rPr>
                              <m:sty m:val="p"/>
                            </m:rPr>
                            <m:t>c</m:t>
                          </m:r>
                        </m:e>
                      </m:d>
                      <m:r>
                        <m:rPr>
                          <m:sty m:val="p"/>
                        </m:rPr>
                        <m:t>=</m:t>
                      </m:r>
                      <m:r>
                        <m:t>A</m:t>
                      </m:r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r>
                            <m:t>1</m:t>
                          </m:r>
                          <m:r>
                            <m:rPr>
                              <m:sty m:val="p"/>
                            </m:rPr>
                            <m:t>−</m:t>
                          </m:r>
                          <m:f>
                            <m:fPr>
                              <m:type m:val="bar"/>
                            </m:fPr>
                            <m:num>
                              <m:r>
                                <m:t>1</m:t>
                              </m:r>
                            </m:num>
                            <m:den>
                              <m: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m:t>+</m:t>
                              </m:r>
                              <m:sSup>
                                <m:e>
                                  <m:r>
                                    <m:t>e</m:t>
                                  </m:r>
                                </m:e>
                                <m:sup>
                                  <m:r>
                                    <m:t>α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m:t>  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1</m:t>
                          </m:r>
                        </m:e>
                      </m:d>
                    </m:oMath>
                  </m:oMathPara>
                </a14:m>
              </a:p>
            </p:txBody>
          </p:sp>
        </mc:Choice>
      </mc:AlternateContent>
      <p:pic>
        <p:nvPicPr>
          <p:cNvPr descr="../figures/model/juno_model_validation_ful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797300" y="203200"/>
            <a:ext cx="4648200" cy="3873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5: </a:t>
            </a:r>
            <a:r>
              <a:rPr b="1"/>
              <a:t>a,</a:t>
            </a:r>
            <a:r>
              <a:rPr/>
              <a:t> Magnetic field magnitude from MSWIM2D and Juno. </a:t>
            </a:r>
            <a:r>
              <a:rPr b="1"/>
              <a:t>b-c,</a:t>
            </a:r>
            <a:r>
              <a:rPr/>
              <a:t> Plasma speed and density from MSWIM2D model. </a:t>
            </a:r>
            <a:r>
              <a:rPr b="1"/>
              <a:t>d,</a:t>
            </a:r>
            <a:r>
              <a:rPr/>
              <a:t> Juno radial distance from the Sun.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Results - Occurrence rate</a:t>
            </a:r>
          </a:p>
        </p:txBody>
      </p:sp>
      <p:pic>
        <p:nvPicPr>
          <p:cNvPr descr="../figures/ocr/ocr_time_clean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24200" y="1193800"/>
            <a:ext cx="28829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" name="TextBox 3"/>
              <p:cNvSpPr txBox="1"/>
              <p:nvPr/>
            </p:nvSpPr>
            <p:spPr>
              <a:xfrm>
                <a:off x="457200" y="4076700"/>
                <a:ext cx="8229600" cy="508000"/>
              </a:xfrm>
              <a:prstGeom prst="rect">
                <a:avLst/>
              </a:prstGeom>
              <a:noFill/>
            </p:spPr>
            <p:txBody>
              <a:bodyPr/>
              <a:lstStyle/>
              <a:p>
                <a:pPr lvl="0" indent="0" marL="0" algn="ctr">
                  <a:buNone/>
                </a:pPr>
                <a:r>
                  <a:rPr/>
                  <a:t>Figure 6: The number of discontinuities measured by Juno per day coincides with the discontinuity number measured by STEREO, WIND, and ARTEMIS, when Juno is around </a:t>
                </a:r>
                <a14:m>
                  <m:oMath xmlns:m="http://schemas.openxmlformats.org/officeDocument/2006/math">
                    <m:r>
                      <m:t>1</m:t>
                    </m:r>
                  </m:oMath>
                </a14:m>
                <a:r>
                  <a:rPr/>
                  <a:t> AU. This number (occurrence rate) decreases with distance (with time after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∼</m:t>
                    </m:r>
                    <m:r>
                      <m:t>2013</m:t>
                    </m:r>
                  </m:oMath>
                </a14:m>
                <a:r>
                  <a:rPr/>
                  <a:t>), as Juno moves from </a:t>
                </a:r>
                <a14:m>
                  <m:oMath xmlns:m="http://schemas.openxmlformats.org/officeDocument/2006/math">
                    <m:r>
                      <m:t>1</m:t>
                    </m:r>
                  </m:oMath>
                </a14:m>
                <a:r>
                  <a:rPr/>
                  <a:t> AU to </a:t>
                </a:r>
                <a14:m>
                  <m:oMath xmlns:m="http://schemas.openxmlformats.org/officeDocument/2006/math">
                    <m:r>
                      <m:t>5</m:t>
                    </m:r>
                  </m:oMath>
                </a14:m>
                <a:r>
                  <a:rPr/>
                  <a:t> AU. We will use the similar comparison for discontinuity characteristics and occurrence rate derived for PSP and Juno. The radial distance of Juno for 2011-2016 is shown in Figure 5.</a:t>
                </a:r>
              </a:p>
            </p:txBody>
          </p:sp>
        </mc:Choice>
      </mc:AlternateContent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Evolution of Solar Wind Discontinuities in the Outer Heliosphere: JUNO and 1AU-missions Observations</dc:title>
  <dc:creator>Zijin Zhang; Anton V. Artemyev; Vassilis Angelopoulos</dc:creator>
  <cp:keywords/>
  <dcterms:created xsi:type="dcterms:W3CDTF">2024-09-09T04:35:09Z</dcterms:created>
  <dcterms:modified xsi:type="dcterms:W3CDTF">2024-09-09T04:35:09Z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ibliography">
    <vt:lpwstr/>
  </property>
  <property fmtid="{D5CDD505-2E9C-101B-9397-08002B2CF9AE}" pid="5" name="by-author">
    <vt:lpwstr/>
  </property>
  <property fmtid="{D5CDD505-2E9C-101B-9397-08002B2CF9AE}" pid="6" name="header-includes">
    <vt:lpwstr/>
  </property>
  <property fmtid="{D5CDD505-2E9C-101B-9397-08002B2CF9AE}" pid="7" name="include-after">
    <vt:lpwstr/>
  </property>
  <property fmtid="{D5CDD505-2E9C-101B-9397-08002B2CF9AE}" pid="8" name="include-before">
    <vt:lpwstr/>
  </property>
  <property fmtid="{D5CDD505-2E9C-101B-9397-08002B2CF9AE}" pid="9" name="labels">
    <vt:lpwstr/>
  </property>
  <property fmtid="{D5CDD505-2E9C-101B-9397-08002B2CF9AE}" pid="10" name="toc-title">
    <vt:lpwstr>Table of contents</vt:lpwstr>
  </property>
</Properties>
</file>